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embeddedFontLst>
    <p:embeddedFont>
      <p:font typeface="Inter" panose="020B0604020202020204" charset="0"/>
      <p:regular r:id="rId9"/>
    </p:embeddedFont>
    <p:embeddedFont>
      <p:font typeface="Inter Bold" panose="020B0604020202020204" charset="0"/>
      <p:regular r:id="rId1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2C6"/>
    <a:srgbClr val="3C42DC"/>
    <a:srgbClr val="272624"/>
    <a:srgbClr val="031E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6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446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E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5549" y="3228332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11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Анализ видов работ в строительной отрасли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305549" y="4594487"/>
            <a:ext cx="6296860" cy="999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5750" indent="-285750" algn="l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Классификация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операций</a:t>
            </a:r>
            <a:endParaRPr lang="ru-RU" sz="1450" kern="0" spc="-30" dirty="0">
              <a:solidFill>
                <a:srgbClr val="E5E0D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285750" indent="-285750" algn="l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Добавленная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ценность</a:t>
            </a:r>
            <a:endParaRPr lang="ru-RU" sz="1450" kern="0" spc="-30" dirty="0">
              <a:solidFill>
                <a:srgbClr val="E5E0D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285750" indent="-285750" algn="l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sz="1450" kern="0" spc="-3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Производительность</a:t>
            </a:r>
            <a:r>
              <a:rPr lang="en-US" sz="1450" kern="0" spc="-3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труда</a:t>
            </a:r>
            <a:endParaRPr lang="en-US" sz="14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1CF252-7EA8-E2C5-4E78-5275FD8B0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540" y="76826"/>
            <a:ext cx="1979947" cy="19799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84577"/>
            <a:ext cx="10868745" cy="429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81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Производительность</a:t>
            </a:r>
            <a:r>
              <a:rPr lang="en-US" sz="3200" b="1" kern="0" spc="-8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200" b="1" kern="0" spc="-81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труда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333" y="941695"/>
            <a:ext cx="5003278" cy="5003403"/>
          </a:xfrm>
          <a:prstGeom prst="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 1"/>
          <p:cNvSpPr/>
          <p:nvPr/>
        </p:nvSpPr>
        <p:spPr>
          <a:xfrm>
            <a:off x="984051" y="2611090"/>
            <a:ext cx="4877571" cy="214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Производительность труда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984051" y="2925812"/>
            <a:ext cx="4877571" cy="1900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= Добавленная стоимость / Численность занятых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984051" y="3584812"/>
            <a:ext cx="4877571" cy="214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Валовая добавленная стоимость (ВДС)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984051" y="3899534"/>
            <a:ext cx="4877571" cy="1900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= Выручка − Стоимость промежуточного потребления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984051" y="4446240"/>
            <a:ext cx="4877571" cy="2148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4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Добавленная ценность процесса</a:t>
            </a:r>
            <a:endParaRPr lang="en-US" sz="1400" dirty="0"/>
          </a:p>
        </p:txBody>
      </p:sp>
      <p:sp>
        <p:nvSpPr>
          <p:cNvPr id="12" name="Text 6"/>
          <p:cNvSpPr/>
          <p:nvPr/>
        </p:nvSpPr>
        <p:spPr>
          <a:xfrm>
            <a:off x="984051" y="4760961"/>
            <a:ext cx="4598281" cy="397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Создаётся только действиями, за которые </a:t>
            </a:r>
            <a:r>
              <a:rPr lang="en-US" sz="1200" b="1" kern="0" spc="-2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покупатель готов заплатить</a:t>
            </a:r>
            <a:endParaRPr lang="en-US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6CB4CC3-D7F4-B24A-782E-9304EAA16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sp>
        <p:nvSpPr>
          <p:cNvPr id="16" name="직사각형 42">
            <a:extLst>
              <a:ext uri="{FF2B5EF4-FFF2-40B4-BE49-F238E27FC236}">
                <a16:creationId xmlns:a16="http://schemas.microsoft.com/office/drawing/2014/main" id="{6A9C46B0-FB66-FD2F-9AA2-9FE6EA3867C3}"/>
              </a:ext>
            </a:extLst>
          </p:cNvPr>
          <p:cNvSpPr/>
          <p:nvPr/>
        </p:nvSpPr>
        <p:spPr>
          <a:xfrm>
            <a:off x="801863" y="2461897"/>
            <a:ext cx="5216224" cy="810387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18" name="직사각형 42">
            <a:extLst>
              <a:ext uri="{FF2B5EF4-FFF2-40B4-BE49-F238E27FC236}">
                <a16:creationId xmlns:a16="http://schemas.microsoft.com/office/drawing/2014/main" id="{50EF4F7B-7FD3-50FF-D1DC-D2578B702234}"/>
              </a:ext>
            </a:extLst>
          </p:cNvPr>
          <p:cNvSpPr/>
          <p:nvPr/>
        </p:nvSpPr>
        <p:spPr>
          <a:xfrm>
            <a:off x="801864" y="3432439"/>
            <a:ext cx="5216224" cy="810387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0" name="직사각형 42">
            <a:extLst>
              <a:ext uri="{FF2B5EF4-FFF2-40B4-BE49-F238E27FC236}">
                <a16:creationId xmlns:a16="http://schemas.microsoft.com/office/drawing/2014/main" id="{0BB59429-E69B-8463-9C17-25A0517AE928}"/>
              </a:ext>
            </a:extLst>
          </p:cNvPr>
          <p:cNvSpPr/>
          <p:nvPr/>
        </p:nvSpPr>
        <p:spPr>
          <a:xfrm>
            <a:off x="809885" y="4402983"/>
            <a:ext cx="5216224" cy="810387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7CD4F3-9A0C-26D4-81D6-B6338101FE1B}"/>
              </a:ext>
            </a:extLst>
          </p:cNvPr>
          <p:cNvSpPr txBox="1"/>
          <p:nvPr/>
        </p:nvSpPr>
        <p:spPr>
          <a:xfrm>
            <a:off x="8340483" y="3139497"/>
            <a:ext cx="2137017" cy="461665"/>
          </a:xfrm>
          <a:prstGeom prst="rect">
            <a:avLst/>
          </a:prstGeom>
          <a:solidFill>
            <a:srgbClr val="272624"/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Выручка </a:t>
            </a:r>
            <a:r>
              <a:rPr lang="ru-RU" sz="2400" b="1" dirty="0">
                <a:solidFill>
                  <a:srgbClr val="3C42DC"/>
                </a:solidFill>
              </a:rPr>
              <a:t>-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6065" y="1320999"/>
            <a:ext cx="10868745" cy="52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99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Работы, создающие добавленную ценность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 rotWithShape="1">
          <a:blip r:embed="rId3"/>
          <a:srcRect r="1622"/>
          <a:stretch/>
        </p:blipFill>
        <p:spPr>
          <a:xfrm>
            <a:off x="829257" y="2322302"/>
            <a:ext cx="6622671" cy="3757367"/>
          </a:xfrm>
          <a:prstGeom prst="roundRect">
            <a:avLst>
              <a:gd name="adj" fmla="val 8416"/>
            </a:avLst>
          </a:prstGeom>
        </p:spPr>
      </p:pic>
      <p:sp>
        <p:nvSpPr>
          <p:cNvPr id="4" name="Shape 1"/>
          <p:cNvSpPr/>
          <p:nvPr/>
        </p:nvSpPr>
        <p:spPr>
          <a:xfrm>
            <a:off x="7998022" y="2025857"/>
            <a:ext cx="3538449" cy="1950541"/>
          </a:xfrm>
          <a:prstGeom prst="roundRect">
            <a:avLst>
              <a:gd name="adj" fmla="val 3311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5" name="Text 2"/>
          <p:cNvSpPr/>
          <p:nvPr/>
        </p:nvSpPr>
        <p:spPr>
          <a:xfrm>
            <a:off x="8171749" y="2186277"/>
            <a:ext cx="3190994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Стандартные работы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171749" y="2596249"/>
            <a:ext cx="3190994" cy="1366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Ручная / механизированная работа в эргономичной зоне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Нормативный контроль и испытания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Работа согласно спецификации объекта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998022" y="4124731"/>
            <a:ext cx="3538449" cy="1950541"/>
          </a:xfrm>
          <a:prstGeom prst="roundRect">
            <a:avLst>
              <a:gd name="adj" fmla="val 3311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8" name="Text 5"/>
          <p:cNvSpPr/>
          <p:nvPr/>
        </p:nvSpPr>
        <p:spPr>
          <a:xfrm>
            <a:off x="8171749" y="4282421"/>
            <a:ext cx="3190994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Уникальные работы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171749" y="4692393"/>
            <a:ext cx="3190994" cy="1366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Проверка соответствия требованиям заказчика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Изменения по запросу заказчика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Документы и материалы для заказчика</a:t>
            </a:r>
            <a:endParaRPr lang="en-US" sz="13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1A941D-D910-2647-0A02-CC879310C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5846" y="1154947"/>
            <a:ext cx="6296860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89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Работы, не создающие добавленной ценности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667825" y="2337126"/>
            <a:ext cx="6284160" cy="828873"/>
          </a:xfrm>
          <a:custGeom>
            <a:avLst/>
            <a:gdLst/>
            <a:ahLst/>
            <a:cxnLst/>
            <a:rect l="l" t="t" r="r" b="b"/>
            <a:pathLst>
              <a:path w="6284160" h="828873">
                <a:moveTo>
                  <a:pt x="52925" y="0"/>
                </a:moveTo>
                <a:lnTo>
                  <a:pt x="6231235" y="0"/>
                </a:lnTo>
                <a:arcTo wR="52925" hR="52926" stAng="16200000" swAng="5400000"/>
                <a:lnTo>
                  <a:pt x="6284160" y="828873"/>
                </a:lnTo>
                <a:lnTo>
                  <a:pt x="0" y="828873"/>
                </a:lnTo>
                <a:lnTo>
                  <a:pt x="0" y="52926"/>
                </a:lnTo>
                <a:arcTo wR="52925" hR="52926" stAng="10800000" swAng="5400000"/>
                <a:close/>
              </a:path>
            </a:pathLst>
          </a:cu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6" name="Text 3"/>
          <p:cNvSpPr/>
          <p:nvPr/>
        </p:nvSpPr>
        <p:spPr>
          <a:xfrm>
            <a:off x="819030" y="2488335"/>
            <a:ext cx="598174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Перемещения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819030" y="2797104"/>
            <a:ext cx="5981749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пределами рабочей зоны, переходы между рабочими местами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67825" y="3166000"/>
            <a:ext cx="6284160" cy="828873"/>
          </a:xfrm>
          <a:prstGeom prst="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9" name="Shape 6"/>
          <p:cNvSpPr/>
          <p:nvPr/>
        </p:nvSpPr>
        <p:spPr>
          <a:xfrm>
            <a:off x="667825" y="3166000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2A1999"/>
          </a:solidFill>
          <a:ln/>
        </p:spPr>
      </p:sp>
      <p:sp>
        <p:nvSpPr>
          <p:cNvPr id="10" name="Text 7"/>
          <p:cNvSpPr/>
          <p:nvPr/>
        </p:nvSpPr>
        <p:spPr>
          <a:xfrm>
            <a:off x="819030" y="3317209"/>
            <a:ext cx="598174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Контроль и документы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819030" y="3625978"/>
            <a:ext cx="5981749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Чтение чертежей, административные документы, самоконтроль вне стандартов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67825" y="3994873"/>
            <a:ext cx="6284160" cy="828873"/>
          </a:xfrm>
          <a:prstGeom prst="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3" name="Shape 10"/>
          <p:cNvSpPr/>
          <p:nvPr/>
        </p:nvSpPr>
        <p:spPr>
          <a:xfrm>
            <a:off x="667825" y="3994873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2A1999"/>
          </a:solidFill>
          <a:ln/>
        </p:spPr>
      </p:sp>
      <p:sp>
        <p:nvSpPr>
          <p:cNvPr id="14" name="Text 11"/>
          <p:cNvSpPr/>
          <p:nvPr/>
        </p:nvSpPr>
        <p:spPr>
          <a:xfrm>
            <a:off x="819030" y="4146082"/>
            <a:ext cx="598174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Организация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819030" y="4454851"/>
            <a:ext cx="5981749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Координация, уборка, техобслуживание, инвентаризация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67825" y="4823746"/>
            <a:ext cx="6284160" cy="828873"/>
          </a:xfrm>
          <a:custGeom>
            <a:avLst/>
            <a:gdLst/>
            <a:ahLst/>
            <a:cxnLst/>
            <a:rect l="l" t="t" r="r" b="b"/>
            <a:pathLst>
              <a:path w="6284160" h="828873">
                <a:moveTo>
                  <a:pt x="0" y="0"/>
                </a:moveTo>
                <a:lnTo>
                  <a:pt x="6284160" y="0"/>
                </a:lnTo>
                <a:lnTo>
                  <a:pt x="6284160" y="775947"/>
                </a:lnTo>
                <a:arcTo wR="52925" hR="52926" stAng="0" swAng="5400000"/>
                <a:lnTo>
                  <a:pt x="52925" y="828873"/>
                </a:lnTo>
                <a:arcTo wR="52925" hR="52926" stAng="5400000" swAng="5400000"/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7" name="Shape 14"/>
          <p:cNvSpPr/>
          <p:nvPr/>
        </p:nvSpPr>
        <p:spPr>
          <a:xfrm>
            <a:off x="667825" y="4823746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2A1999"/>
          </a:solidFill>
          <a:ln/>
        </p:spPr>
      </p:sp>
      <p:sp>
        <p:nvSpPr>
          <p:cNvPr id="18" name="Text 15"/>
          <p:cNvSpPr/>
          <p:nvPr/>
        </p:nvSpPr>
        <p:spPr>
          <a:xfrm>
            <a:off x="819030" y="4974956"/>
            <a:ext cx="598174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Потери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819030" y="5283725"/>
            <a:ext cx="5981749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Простои, ожидания, исправление брака, физиологический отдых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1499937" y="5794999"/>
            <a:ext cx="5458398" cy="740767"/>
          </a:xfrm>
          <a:prstGeom prst="roundRect">
            <a:avLst>
              <a:gd name="adj" fmla="val 8574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22" name="Text 18"/>
          <p:cNvSpPr/>
          <p:nvPr/>
        </p:nvSpPr>
        <p:spPr>
          <a:xfrm>
            <a:off x="1663161" y="5953749"/>
            <a:ext cx="5143968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Полезная работа определяется на основе </a:t>
            </a:r>
            <a:r>
              <a:rPr lang="en-US" sz="1200" b="1" kern="0" spc="-2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реальных </a:t>
            </a:r>
            <a:r>
              <a:rPr lang="en-US" sz="1200" b="1" kern="0" spc="-24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планов</a:t>
            </a:r>
            <a:r>
              <a:rPr lang="en-US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br>
              <a:rPr lang="ru-RU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 не предполагаемого процесса.</a:t>
            </a:r>
            <a:endParaRPr lang="en-US" sz="12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4D3DC37-F992-1916-4111-44354A700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EC5E65F-3A3A-8D1E-B258-3E6DF75D01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9480" t="33111" r="4032" b="40141"/>
          <a:stretch>
            <a:fillRect/>
          </a:stretch>
        </p:blipFill>
        <p:spPr>
          <a:xfrm>
            <a:off x="904164" y="5953749"/>
            <a:ext cx="444567" cy="4489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949238" y="2272393"/>
            <a:ext cx="2855542" cy="1085652"/>
          </a:xfrm>
          <a:prstGeom prst="roundRect">
            <a:avLst>
              <a:gd name="adj" fmla="val 575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5" name="Text 2"/>
          <p:cNvSpPr/>
          <p:nvPr/>
        </p:nvSpPr>
        <p:spPr>
          <a:xfrm>
            <a:off x="1104411" y="2427571"/>
            <a:ext cx="3070049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4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🟢</a:t>
            </a: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Полезные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1104411" y="2777218"/>
            <a:ext cx="3070049" cy="42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Создают ценность — оплачиваемые заказчиком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949237" y="3499214"/>
            <a:ext cx="2855543" cy="1085652"/>
          </a:xfrm>
          <a:prstGeom prst="roundRect">
            <a:avLst>
              <a:gd name="adj" fmla="val 575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8" name="Text 5"/>
          <p:cNvSpPr/>
          <p:nvPr/>
        </p:nvSpPr>
        <p:spPr>
          <a:xfrm>
            <a:off x="1104411" y="3654392"/>
            <a:ext cx="3070049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4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🟡</a:t>
            </a: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Необходимые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104412" y="4004039"/>
            <a:ext cx="2507862" cy="42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создают ценность, но необходимы для процесса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949239" y="4740044"/>
            <a:ext cx="2855542" cy="1085652"/>
          </a:xfrm>
          <a:prstGeom prst="roundRect">
            <a:avLst>
              <a:gd name="adj" fmla="val 5759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1" name="Text 8"/>
          <p:cNvSpPr/>
          <p:nvPr/>
        </p:nvSpPr>
        <p:spPr>
          <a:xfrm>
            <a:off x="1104412" y="4895222"/>
            <a:ext cx="3070049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4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🔴</a:t>
            </a: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Потери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1104412" y="5244869"/>
            <a:ext cx="2379525" cy="42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создают ценность и должны быть устранены</a:t>
            </a:r>
            <a:endParaRPr lang="en-US" sz="11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A724391-1ADF-E17B-C648-D15844EE8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sp>
        <p:nvSpPr>
          <p:cNvPr id="35" name="Text 0">
            <a:extLst>
              <a:ext uri="{FF2B5EF4-FFF2-40B4-BE49-F238E27FC236}">
                <a16:creationId xmlns:a16="http://schemas.microsoft.com/office/drawing/2014/main" id="{8E6870D7-CD4A-3CBF-9435-1ADF40A24C71}"/>
              </a:ext>
            </a:extLst>
          </p:cNvPr>
          <p:cNvSpPr/>
          <p:nvPr/>
        </p:nvSpPr>
        <p:spPr>
          <a:xfrm>
            <a:off x="886065" y="1320999"/>
            <a:ext cx="10868745" cy="52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3200" b="1" kern="0" spc="-99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Виды работ</a:t>
            </a:r>
            <a:endParaRPr lang="en-US" sz="3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4FD20B-A60D-7E7F-04E8-099D3F05A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2172645"/>
            <a:ext cx="7572375" cy="395232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3E809BF-5AD8-9969-C5C4-CF5DB2B5EBAF}"/>
              </a:ext>
            </a:extLst>
          </p:cNvPr>
          <p:cNvSpPr/>
          <p:nvPr/>
        </p:nvSpPr>
        <p:spPr>
          <a:xfrm>
            <a:off x="10106985" y="2224087"/>
            <a:ext cx="865815" cy="420675"/>
          </a:xfrm>
          <a:prstGeom prst="rect">
            <a:avLst/>
          </a:prstGeom>
          <a:noFill/>
          <a:ln w="15875">
            <a:solidFill>
              <a:srgbClr val="81A2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/>
              <a:t>Регламент. невыходы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E63AA15-8675-9092-3F44-DA0F07877A5B}"/>
              </a:ext>
            </a:extLst>
          </p:cNvPr>
          <p:cNvSpPr/>
          <p:nvPr/>
        </p:nvSpPr>
        <p:spPr>
          <a:xfrm>
            <a:off x="10975975" y="2224087"/>
            <a:ext cx="381600" cy="3376613"/>
          </a:xfrm>
          <a:prstGeom prst="rect">
            <a:avLst/>
          </a:prstGeom>
          <a:noFill/>
          <a:ln w="15875">
            <a:solidFill>
              <a:srgbClr val="81A2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015" y="1173675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10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Детальная классификация видов работ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015" y="1895064"/>
            <a:ext cx="4550752" cy="4550867"/>
          </a:xfrm>
          <a:prstGeom prst="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2672" y="1895065"/>
            <a:ext cx="2536861" cy="233174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 1"/>
          <p:cNvSpPr/>
          <p:nvPr/>
        </p:nvSpPr>
        <p:spPr>
          <a:xfrm>
            <a:off x="7073559" y="2006587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kern="0" spc="-6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6121778" y="2577492"/>
            <a:ext cx="2158648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Полезные (стандарт)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6121778" y="3262002"/>
            <a:ext cx="2158648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Операции с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ценностью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Эргономичная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зона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Нормативный контроль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22623" y="1895065"/>
            <a:ext cx="2536960" cy="233174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4"/>
          <p:cNvSpPr/>
          <p:nvPr/>
        </p:nvSpPr>
        <p:spPr>
          <a:xfrm>
            <a:off x="9763511" y="2006587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kern="0" spc="-6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5"/>
          <p:cNvSpPr/>
          <p:nvPr/>
        </p:nvSpPr>
        <p:spPr>
          <a:xfrm>
            <a:off x="8811729" y="2577492"/>
            <a:ext cx="2158748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Полезные (уникальные)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8811729" y="3262002"/>
            <a:ext cx="2158748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Документация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Комплектация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</a:t>
            </a:r>
            <a:r>
              <a:rPr lang="en-US" sz="1300" kern="0" spc="-2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Требования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заказчика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2672" y="4379900"/>
            <a:ext cx="2536861" cy="2066032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 7"/>
          <p:cNvSpPr/>
          <p:nvPr/>
        </p:nvSpPr>
        <p:spPr>
          <a:xfrm>
            <a:off x="7073559" y="4491422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kern="0" spc="-6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8"/>
          <p:cNvSpPr/>
          <p:nvPr/>
        </p:nvSpPr>
        <p:spPr>
          <a:xfrm>
            <a:off x="6121778" y="5062326"/>
            <a:ext cx="2158648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Необходимые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6121778" y="5481129"/>
            <a:ext cx="2158648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r>
              <a:rPr lang="ru-RU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Подготовка · Техобслуживание · Обучение</a:t>
            </a:r>
            <a:endParaRPr lang="en-US" sz="13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22623" y="4379900"/>
            <a:ext cx="2536960" cy="2066032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 10"/>
          <p:cNvSpPr/>
          <p:nvPr/>
        </p:nvSpPr>
        <p:spPr>
          <a:xfrm>
            <a:off x="9763511" y="4491422"/>
            <a:ext cx="255085" cy="3188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kern="0" spc="-6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1"/>
          <p:cNvSpPr/>
          <p:nvPr/>
        </p:nvSpPr>
        <p:spPr>
          <a:xfrm>
            <a:off x="8811729" y="5062326"/>
            <a:ext cx="2158748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Потери</a:t>
            </a:r>
            <a:endParaRPr lang="en-US" sz="1650" dirty="0"/>
          </a:p>
        </p:txBody>
      </p:sp>
      <p:sp>
        <p:nvSpPr>
          <p:cNvPr id="19" name="Text 12"/>
          <p:cNvSpPr/>
          <p:nvPr/>
        </p:nvSpPr>
        <p:spPr>
          <a:xfrm>
            <a:off x="8811729" y="5481129"/>
            <a:ext cx="2158748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Брак · Простои · Регламентированные перерывы · Отпуска</a:t>
            </a:r>
            <a:endParaRPr lang="en-US" sz="13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248504F-E8EF-BA51-62C5-973277F98D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231</Words>
  <Application>Microsoft Office PowerPoint</Application>
  <PresentationFormat>Широкоэкранный</PresentationFormat>
  <Paragraphs>58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Inter Bold</vt:lpstr>
      <vt:lpstr>Arial</vt:lpstr>
      <vt:lpstr>Twemoji Mozilla</vt:lpstr>
      <vt:lpstr>Inter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lastModifiedBy>Москвин Андрей Викторович</cp:lastModifiedBy>
  <cp:revision>12</cp:revision>
  <dcterms:created xsi:type="dcterms:W3CDTF">2026-09-10T10:43:30Z</dcterms:created>
  <dcterms:modified xsi:type="dcterms:W3CDTF">2026-09-21T13:21:35Z</dcterms:modified>
</cp:coreProperties>
</file>